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2468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24B605-7716-4F55-B2D6-B2BB2F24ADA3}">
          <p14:sldIdLst>
            <p14:sldId id="257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BEA"/>
    <a:srgbClr val="26297B"/>
    <a:srgbClr val="26247B"/>
    <a:srgbClr val="0BB440"/>
    <a:srgbClr val="2A8BEE"/>
    <a:srgbClr val="7AF6A3"/>
    <a:srgbClr val="0CAB41"/>
    <a:srgbClr val="CAE2FB"/>
    <a:srgbClr val="0C5196"/>
    <a:srgbClr val="2C7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238" autoAdjust="0"/>
  </p:normalViewPr>
  <p:slideViewPr>
    <p:cSldViewPr snapToGrid="0">
      <p:cViewPr>
        <p:scale>
          <a:sx n="30" d="100"/>
          <a:sy n="30" d="100"/>
        </p:scale>
        <p:origin x="-1526" y="-72"/>
      </p:cViewPr>
      <p:guideLst>
        <p:guide orient="horz" pos="7776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B-4965-BEEF-4192B7E48B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AB-4965-BEEF-4192B7E48B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AB-4965-BEEF-4192B7E48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399808"/>
        <c:axId val="639401344"/>
      </c:barChart>
      <c:catAx>
        <c:axId val="63939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en-US"/>
          </a:p>
        </c:txPr>
        <c:crossAx val="639401344"/>
        <c:crosses val="autoZero"/>
        <c:auto val="1"/>
        <c:lblAlgn val="ctr"/>
        <c:lblOffset val="100"/>
        <c:noMultiLvlLbl val="0"/>
      </c:catAx>
      <c:valAx>
        <c:axId val="63940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9399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Book Antiqua" panose="0204060205030503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28F812-4269-244A-B1AF-40E35C4AA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BA9EDB-4863-39D2-CB83-19CA3CB7B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E67F-4E37-4F5F-974B-0C628125E7DA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64B471-FEB5-4CBD-5869-009CE1704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827030-7C14-0519-37F5-3ABD11501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40C3C-3D10-4928-B8B2-2F1A0C3B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1AA57-4DEF-4FDC-AB18-D7BB3B71EBF1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C0B2D-14FF-4F33-94B9-549A454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0B2D-14FF-4F33-94B9-549A454A9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4040507"/>
            <a:ext cx="32918400" cy="85953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2967337"/>
            <a:ext cx="32918400" cy="5960743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314450"/>
            <a:ext cx="9464040" cy="209226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314450"/>
            <a:ext cx="27843480" cy="209226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3434000" y="0"/>
            <a:ext cx="457200" cy="2468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57200" cy="2468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3891200" cy="3086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21602700"/>
            <a:ext cx="43891200" cy="308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sz="1800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7498080" y="0"/>
            <a:ext cx="6949440" cy="2468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893" tIns="146893" rIns="146893" bIns="146893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b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Size:</a:t>
            </a:r>
            <a:endParaRPr sz="5400" b="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This poster will be presented in 55” inch LED screen in Landscape orientation.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To view the actual size of the poster, please zoom up to 100%.</a:t>
            </a:r>
          </a:p>
          <a:p>
            <a:pPr marL="0" lvl="0" algn="l" defTabSz="3686861" rtl="0" eaLnBrk="1" latinLnBrk="0" hangingPunct="1">
              <a:spcBef>
                <a:spcPts val="0"/>
              </a:spcBef>
              <a:spcAft>
                <a:spcPts val="1544"/>
              </a:spcAft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Content of the poster: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The poster comprises six major components as Abstract, Introduction, Methodology, Results, Conclusion and References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Font Format: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Font size for the normal text body is Book Antiqua 20pt (which is easily readable from 4m away).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Text body should be aligned to “Justify”.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1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Bold fonts, </a:t>
            </a:r>
            <a:r>
              <a:rPr lang="en-US" sz="3200" b="0" i="1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Italic fonts </a:t>
            </a: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can be used appropriately.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Line scaping should be as given and do not change (Exactly – 30pt).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Please ensure to insert the contents within the given text box boundaries without changing the sizes.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rgbClr val="7F7F7F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Images/Figures: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You can place digital photos or logo art in your poster file by selecting the Insert, Picture command, or by using standard copy &amp; paste. For best results, all graphic elements should be at least 150-200 pixels per inch in their final printed size. For instance, a 1600 x 1200 pixel photo will usually look fine up to 8“-10” wide on your printed poster.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="0" i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Images shall be captioned appropriately (below the figure) and Book Antiqua 20pt shall be used as the font</a:t>
            </a:r>
          </a:p>
          <a:p>
            <a:pPr lvl="0" algn="ctr">
              <a:spcBef>
                <a:spcPts val="0"/>
              </a:spcBef>
              <a:spcAft>
                <a:spcPts val="1544"/>
              </a:spcAft>
            </a:pP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sp>
        <p:nvSpPr>
          <p:cNvPr id="13" name="Instructions"/>
          <p:cNvSpPr/>
          <p:nvPr userDrawn="1"/>
        </p:nvSpPr>
        <p:spPr>
          <a:xfrm>
            <a:off x="44439840" y="0"/>
            <a:ext cx="6949440" cy="2468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Tables/Charts/Flow Diagrams:</a:t>
            </a:r>
            <a:endParaRPr sz="5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Contents of the tables and charts shall be Book Antiqua 15pt – 20pt as appropriate. 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Color themes for tables and charts may select appropriately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Tables and Charts shall be captioned as given (Tables – above the table, Charts – Below the chart). Book Antiqua 20pt shall be used</a:t>
            </a: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44"/>
              </a:spcAft>
              <a:buClrTx/>
              <a:buSzTx/>
              <a:buFontTx/>
              <a:buNone/>
              <a:tabLst/>
              <a:defRPr/>
            </a:pPr>
            <a:r>
              <a:rPr lang="en-US" sz="54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General Conditions: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Do not change the colors of the background, titles, logos.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Please contact Eng. Praneeth Sarathchandra (077-2185972) for any further clarification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54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Citing References: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Institute for Electrical and Electronics Engineers (IEEE) referencing style should be applied for all citations. IEEE style refer to the source with a number in a square bracket, e.g. [1], that will then correspond to the full citation in your reference list. The IEEE Editorial style manual for authors offers guidance and examples.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[1]. Ding, C.H., </a:t>
            </a:r>
            <a:r>
              <a:rPr lang="en-US" sz="3200" baseline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Dubchak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, I. (2001). Multi-class Protein Fold Recognition using Support Vector Machines and Neural Networks. Bioinformatics 17(4), pp. 349–358.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[2]. Eisen, M.B., Spellman, P.T., Brown, P.O., Botstein, D. (1998). Cluster   Analysis and Display of Genome-wide Expression Patterns. Proceedings of        the National Academy of Sciences USA 95(25), pp. 14863–14868.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aseline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1" y="24393906"/>
            <a:ext cx="5297435" cy="2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6155059"/>
            <a:ext cx="37856160" cy="10269853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6522069"/>
            <a:ext cx="37856160" cy="5400673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6572250"/>
            <a:ext cx="18653760" cy="15664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6572250"/>
            <a:ext cx="18653760" cy="15664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314452"/>
            <a:ext cx="37856160" cy="4772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1" y="6052187"/>
            <a:ext cx="18568033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1" y="9018270"/>
            <a:ext cx="18568033" cy="13264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6052187"/>
            <a:ext cx="18659477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9018270"/>
            <a:ext cx="18659477" cy="13264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41" y="1645920"/>
            <a:ext cx="14156053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554732"/>
            <a:ext cx="22219920" cy="1754505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41" y="7406640"/>
            <a:ext cx="14156053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41" y="1645920"/>
            <a:ext cx="14156053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554732"/>
            <a:ext cx="22219920" cy="1754505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41" y="7406640"/>
            <a:ext cx="14156053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8BE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314452"/>
            <a:ext cx="37856160" cy="477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572250"/>
            <a:ext cx="37856160" cy="156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2882862"/>
            <a:ext cx="987552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D3F0-4235-43FD-BB51-DCF2020344B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2882862"/>
            <a:ext cx="1481328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2882862"/>
            <a:ext cx="987552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65F3-90D5-472D-92DF-C7ED5965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8BEE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214B880-282C-23F6-64D5-BC3CD313469C}"/>
              </a:ext>
            </a:extLst>
          </p:cNvPr>
          <p:cNvSpPr/>
          <p:nvPr/>
        </p:nvSpPr>
        <p:spPr>
          <a:xfrm>
            <a:off x="35759572" y="-1"/>
            <a:ext cx="8131628" cy="3069849"/>
          </a:xfrm>
          <a:prstGeom prst="rect">
            <a:avLst/>
          </a:prstGeom>
          <a:gradFill flip="none" rotWithShape="1">
            <a:gsLst>
              <a:gs pos="100000">
                <a:srgbClr val="0CAB41"/>
              </a:gs>
              <a:gs pos="56000">
                <a:srgbClr val="26247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971050" y="11347308"/>
            <a:ext cx="20678367" cy="9977817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 numCol="2" spcCol="91440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9431E75-51EC-5FDA-930A-C6D7057BF417}"/>
              </a:ext>
            </a:extLst>
          </p:cNvPr>
          <p:cNvSpPr/>
          <p:nvPr/>
        </p:nvSpPr>
        <p:spPr>
          <a:xfrm>
            <a:off x="-12141" y="-24119"/>
            <a:ext cx="5300812" cy="3121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  <a:alpha val="89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4B46991-59C3-951F-4953-B3580B137C2D}"/>
              </a:ext>
            </a:extLst>
          </p:cNvPr>
          <p:cNvSpPr/>
          <p:nvPr/>
        </p:nvSpPr>
        <p:spPr>
          <a:xfrm>
            <a:off x="9072" y="22313433"/>
            <a:ext cx="43891200" cy="2368769"/>
          </a:xfrm>
          <a:prstGeom prst="rect">
            <a:avLst/>
          </a:prstGeom>
          <a:gradFill flip="none" rotWithShape="1">
            <a:gsLst>
              <a:gs pos="0">
                <a:srgbClr val="0CAB41"/>
              </a:gs>
              <a:gs pos="21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84000"/>
                  <a:lumOff val="16000"/>
                </a:schemeClr>
              </a:gs>
              <a:gs pos="100000">
                <a:srgbClr val="26297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300812" y="68932"/>
            <a:ext cx="30981272" cy="15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513" tIns="293784" rIns="117513" bIns="293784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Replace This Text With Your Title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5300812" y="1557539"/>
            <a:ext cx="309812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Author/s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181" y="22858936"/>
            <a:ext cx="10055989" cy="1340360"/>
          </a:xfrm>
          <a:prstGeom prst="roundRect">
            <a:avLst>
              <a:gd name="adj" fmla="val 7595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58757" tIns="29380" rIns="58757" bIns="29380" rtlCol="0">
            <a:spAutoFit/>
          </a:bodyPr>
          <a:lstStyle/>
          <a:p>
            <a:r>
              <a:rPr lang="en-US" sz="2000" dirty="0"/>
              <a:t>Name		:</a:t>
            </a:r>
          </a:p>
          <a:p>
            <a:r>
              <a:rPr lang="en-US" sz="2000" dirty="0"/>
              <a:t>Designation	:</a:t>
            </a:r>
          </a:p>
          <a:p>
            <a:r>
              <a:rPr lang="en-US" sz="2000" dirty="0"/>
              <a:t>Email		:</a:t>
            </a:r>
          </a:p>
          <a:p>
            <a:r>
              <a:rPr lang="en-US" sz="2000" dirty="0"/>
              <a:t>Phone		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8" y="22217074"/>
            <a:ext cx="1428507" cy="551776"/>
          </a:xfrm>
          <a:prstGeom prst="rect">
            <a:avLst/>
          </a:prstGeom>
          <a:noFill/>
        </p:spPr>
        <p:txBody>
          <a:bodyPr wrap="none" lIns="58757" tIns="29380" rIns="58757" bIns="2938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983978" y="4014621"/>
            <a:ext cx="10058400" cy="6435807"/>
          </a:xfrm>
          <a:prstGeom prst="roundRect">
            <a:avLst>
              <a:gd name="adj" fmla="val 3981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000" dirty="0">
                <a:latin typeface="Book Antiqua" panose="02040602050305030304" pitchFamily="18" charset="0"/>
              </a:rPr>
              <a:t>This is sample text for check the suitability and readability. 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005840" y="3363674"/>
            <a:ext cx="10058400" cy="45720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Abstract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005840" y="10670269"/>
            <a:ext cx="20643578" cy="45720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2. Methodology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1591018" y="4014623"/>
            <a:ext cx="10058400" cy="6426903"/>
          </a:xfrm>
          <a:prstGeom prst="roundRect">
            <a:avLst>
              <a:gd name="adj" fmla="val 448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1612880" y="3363674"/>
            <a:ext cx="10058400" cy="45720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1. Introduction</a:t>
            </a: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32805098" y="4018293"/>
            <a:ext cx="10058400" cy="1183916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2826960" y="3363674"/>
            <a:ext cx="10058400" cy="45720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4. Conclusion</a:t>
            </a: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32826959" y="16701728"/>
            <a:ext cx="10036539" cy="4623395"/>
          </a:xfrm>
          <a:prstGeom prst="roundRect">
            <a:avLst>
              <a:gd name="adj" fmla="val 448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2826960" y="16050991"/>
            <a:ext cx="10058400" cy="457200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5. References</a:t>
            </a:r>
          </a:p>
        </p:txBody>
      </p:sp>
      <p:graphicFrame>
        <p:nvGraphicFramePr>
          <p:cNvPr id="44" name="Content Placeholder 114" descr="Sample table with 4 columns, 7 rows.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503492"/>
              </p:ext>
            </p:extLst>
          </p:nvPr>
        </p:nvGraphicFramePr>
        <p:xfrm>
          <a:off x="11587551" y="16962844"/>
          <a:ext cx="8650604" cy="40843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2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2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2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2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474">
                <a:tc>
                  <a:txBody>
                    <a:bodyPr/>
                    <a:lstStyle/>
                    <a:p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>
                    <a:solidFill>
                      <a:srgbClr val="262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Heading</a:t>
                      </a:r>
                    </a:p>
                  </a:txBody>
                  <a:tcPr marL="121920" marR="121920" marT="22862" marB="22862" anchor="ctr">
                    <a:solidFill>
                      <a:srgbClr val="262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Heading</a:t>
                      </a:r>
                    </a:p>
                  </a:txBody>
                  <a:tcPr marL="121920" marR="121920" marT="22862" marB="22862" anchor="ctr">
                    <a:solidFill>
                      <a:srgbClr val="262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 Antiqua" panose="02040602050305030304" pitchFamily="18" charset="0"/>
                        </a:rPr>
                        <a:t>Heading</a:t>
                      </a:r>
                    </a:p>
                  </a:txBody>
                  <a:tcPr marL="121920" marR="121920" marT="22862" marB="22862" anchor="ctr">
                    <a:solidFill>
                      <a:srgbClr val="2629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 Antiqua" panose="02040602050305030304" pitchFamily="18" charset="0"/>
                        </a:rPr>
                        <a:t>Item</a:t>
                      </a: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L="121920" marR="121920" marT="22862" marB="2286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22198058" y="4014624"/>
            <a:ext cx="10058400" cy="17310500"/>
          </a:xfrm>
          <a:prstGeom prst="roundRect">
            <a:avLst>
              <a:gd name="adj" fmla="val 3981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22219919" y="3363676"/>
            <a:ext cx="10036539" cy="457198"/>
          </a:xfrm>
          <a:prstGeom prst="roundRect">
            <a:avLst/>
          </a:prstGeom>
          <a:solidFill>
            <a:srgbClr val="2624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3. Results</a:t>
            </a:r>
          </a:p>
        </p:txBody>
      </p:sp>
      <p:sp>
        <p:nvSpPr>
          <p:cNvPr id="51" name="Text Box 180"/>
          <p:cNvSpPr txBox="1">
            <a:spLocks noChangeArrowheads="1"/>
          </p:cNvSpPr>
          <p:nvPr/>
        </p:nvSpPr>
        <p:spPr bwMode="auto">
          <a:xfrm>
            <a:off x="22736735" y="9123284"/>
            <a:ext cx="3031318" cy="3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757" tIns="29380" rIns="58757" bIns="2938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Book Antiqua" panose="02040602050305030304" pitchFamily="18" charset="0"/>
              </a:rPr>
              <a:t>Figure 1.</a:t>
            </a:r>
            <a:r>
              <a:rPr lang="en-US" sz="2000" dirty="0">
                <a:latin typeface="Book Antiqua" panose="02040602050305030304" pitchFamily="18" charset="0"/>
              </a:rPr>
              <a:t> Sample Figure 1</a:t>
            </a:r>
          </a:p>
        </p:txBody>
      </p:sp>
      <p:sp>
        <p:nvSpPr>
          <p:cNvPr id="52" name="Text Box 181"/>
          <p:cNvSpPr txBox="1">
            <a:spLocks noChangeArrowheads="1"/>
          </p:cNvSpPr>
          <p:nvPr/>
        </p:nvSpPr>
        <p:spPr bwMode="auto">
          <a:xfrm>
            <a:off x="11587551" y="15712345"/>
            <a:ext cx="3031318" cy="3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757" tIns="29380" rIns="58757" bIns="2938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Book Antiqua" panose="02040602050305030304" pitchFamily="18" charset="0"/>
              </a:rPr>
              <a:t>Figure 2.</a:t>
            </a:r>
            <a:r>
              <a:rPr lang="en-US" sz="2000" dirty="0">
                <a:latin typeface="Book Antiqua" panose="02040602050305030304" pitchFamily="18" charset="0"/>
              </a:rPr>
              <a:t> Sample Figure 2</a:t>
            </a:r>
          </a:p>
        </p:txBody>
      </p:sp>
      <p:sp>
        <p:nvSpPr>
          <p:cNvPr id="53" name="Text Box 180"/>
          <p:cNvSpPr txBox="1">
            <a:spLocks noChangeArrowheads="1"/>
          </p:cNvSpPr>
          <p:nvPr/>
        </p:nvSpPr>
        <p:spPr bwMode="auto">
          <a:xfrm>
            <a:off x="11587551" y="16485815"/>
            <a:ext cx="2834149" cy="3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757" tIns="29380" rIns="58757" bIns="2938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Book Antiqua" panose="02040602050305030304" pitchFamily="18" charset="0"/>
              </a:rPr>
              <a:t>Table 1.</a:t>
            </a:r>
            <a:r>
              <a:rPr lang="en-US" sz="2000" dirty="0">
                <a:latin typeface="Book Antiqua" panose="02040602050305030304" pitchFamily="18" charset="0"/>
              </a:rPr>
              <a:t> Sample Table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7E226B1-977F-49D7-BB55-03C86A54343C}"/>
              </a:ext>
            </a:extLst>
          </p:cNvPr>
          <p:cNvGrpSpPr/>
          <p:nvPr/>
        </p:nvGrpSpPr>
        <p:grpSpPr>
          <a:xfrm>
            <a:off x="22437588" y="16457619"/>
            <a:ext cx="9601200" cy="4609468"/>
            <a:chOff x="22280475" y="9547051"/>
            <a:chExt cx="9760103" cy="4609468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038547698"/>
                </p:ext>
              </p:extLst>
            </p:nvPr>
          </p:nvGraphicFramePr>
          <p:xfrm>
            <a:off x="22280475" y="9547051"/>
            <a:ext cx="9760103" cy="4141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 Box 180"/>
            <p:cNvSpPr txBox="1">
              <a:spLocks noChangeArrowheads="1"/>
            </p:cNvSpPr>
            <p:nvPr/>
          </p:nvSpPr>
          <p:spPr bwMode="auto">
            <a:xfrm>
              <a:off x="22530817" y="13789409"/>
              <a:ext cx="2882685" cy="367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757" tIns="29380" rIns="58757" bIns="29380">
              <a:spAutoFit/>
            </a:bodyPr>
            <a:lstStyle>
              <a:lvl1pPr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Book Antiqua" panose="02040602050305030304" pitchFamily="18" charset="0"/>
                </a:rPr>
                <a:t>Chart 1.</a:t>
              </a:r>
              <a:r>
                <a:rPr lang="en-US" sz="2000" dirty="0">
                  <a:latin typeface="Book Antiqua" panose="02040602050305030304" pitchFamily="18" charset="0"/>
                </a:rPr>
                <a:t> Sample Chart 1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10264D0-CE01-1D13-BBD6-87E8DF27D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835" y="22623019"/>
            <a:ext cx="2053634" cy="1788724"/>
          </a:xfrm>
          <a:prstGeom prst="rect">
            <a:avLst/>
          </a:prstGeom>
        </p:spPr>
      </p:pic>
      <p:sp>
        <p:nvSpPr>
          <p:cNvPr id="56" name="Text Box 123">
            <a:extLst>
              <a:ext uri="{FF2B5EF4-FFF2-40B4-BE49-F238E27FC236}">
                <a16:creationId xmlns="" xmlns:a16="http://schemas.microsoft.com/office/drawing/2014/main" id="{9B51A146-A728-AB22-D2D5-D8F27BDB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0" y="1605634"/>
            <a:ext cx="76417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+mn-lt"/>
              </a:rPr>
              <a:t>March 23-25,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2026,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Ratmalana, Sri Lanka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237745-94E5-E509-5BBA-1BCF06CECC78}"/>
              </a:ext>
            </a:extLst>
          </p:cNvPr>
          <p:cNvSpPr txBox="1"/>
          <p:nvPr/>
        </p:nvSpPr>
        <p:spPr>
          <a:xfrm>
            <a:off x="35882036" y="549003"/>
            <a:ext cx="800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IWA Water Safety Conference &amp; Exhibition 2026</a:t>
            </a:r>
            <a:endParaRPr lang="en-US" sz="1600" dirty="0">
              <a:solidFill>
                <a:schemeClr val="bg1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77" name="Rectangle 317">
            <a:extLst>
              <a:ext uri="{FF2B5EF4-FFF2-40B4-BE49-F238E27FC236}">
                <a16:creationId xmlns="" xmlns:a16="http://schemas.microsoft.com/office/drawing/2014/main" id="{C90035FC-E4EB-1EF4-9525-99E5D14E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38" y="19242124"/>
            <a:ext cx="891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852" tIns="64427" rIns="128852" bIns="64427" anchor="ctr"/>
          <a:lstStyle>
            <a:lvl1pPr defTabSz="4060825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60825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60825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60825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60825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608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608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608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608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1" lang="en-GB" altLang="en-US" sz="17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Figure 1: </a:t>
            </a:r>
            <a:r>
              <a:rPr kumimoji="1" lang="en-GB" altLang="en-US" sz="1700" dirty="0">
                <a:solidFill>
                  <a:schemeClr val="tx2"/>
                </a:solidFill>
                <a:latin typeface="Bookman Old Style" panose="02050604050505020204" pitchFamily="18" charset="0"/>
              </a:rPr>
              <a:t>Flow diagram of the proposed method</a:t>
            </a:r>
            <a:endParaRPr kumimoji="1" lang="en-US" altLang="en-US" sz="17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F19D0F7-F530-68A3-C5BB-B149666463C3}"/>
              </a:ext>
            </a:extLst>
          </p:cNvPr>
          <p:cNvGrpSpPr/>
          <p:nvPr/>
        </p:nvGrpSpPr>
        <p:grpSpPr>
          <a:xfrm>
            <a:off x="1415951" y="12225431"/>
            <a:ext cx="9375775" cy="6843713"/>
            <a:chOff x="1415951" y="12225431"/>
            <a:chExt cx="9375775" cy="6843713"/>
          </a:xfrm>
          <a:solidFill>
            <a:srgbClr val="26247B"/>
          </a:solidFill>
        </p:grpSpPr>
        <p:sp>
          <p:nvSpPr>
            <p:cNvPr id="75" name="Text Box 242">
              <a:extLst>
                <a:ext uri="{FF2B5EF4-FFF2-40B4-BE49-F238E27FC236}">
                  <a16:creationId xmlns="" xmlns:a16="http://schemas.microsoft.com/office/drawing/2014/main" id="{5BC8D629-8A1A-EED8-59A6-2DF9FF3C5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7126" y="18656394"/>
              <a:ext cx="585787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 b="1" dirty="0">
                  <a:latin typeface="Book Antiqua" panose="02040602050305030304" pitchFamily="18" charset="0"/>
                </a:rPr>
                <a:t>Yes</a:t>
              </a:r>
            </a:p>
          </p:txBody>
        </p:sp>
        <p:sp>
          <p:nvSpPr>
            <p:cNvPr id="76" name="Text Box 243">
              <a:extLst>
                <a:ext uri="{FF2B5EF4-FFF2-40B4-BE49-F238E27FC236}">
                  <a16:creationId xmlns="" xmlns:a16="http://schemas.microsoft.com/office/drawing/2014/main" id="{800DFD7E-F79D-E65C-B4BD-B341E6064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238" y="18637344"/>
              <a:ext cx="585788" cy="369332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 b="1" dirty="0">
                  <a:latin typeface="Book Antiqua" panose="02040602050305030304" pitchFamily="18" charset="0"/>
                </a:rPr>
                <a:t>No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56D0158-ECA2-7C29-2A72-1B3D96874813}"/>
                </a:ext>
              </a:extLst>
            </p:cNvPr>
            <p:cNvGrpSpPr/>
            <p:nvPr/>
          </p:nvGrpSpPr>
          <p:grpSpPr>
            <a:xfrm>
              <a:off x="1415951" y="12225431"/>
              <a:ext cx="9375775" cy="6843713"/>
              <a:chOff x="1415951" y="12225431"/>
              <a:chExt cx="9375775" cy="6843713"/>
            </a:xfrm>
            <a:grpFill/>
          </p:grpSpPr>
          <p:sp>
            <p:nvSpPr>
              <p:cNvPr id="38" name="AutoShape 210">
                <a:extLst>
                  <a:ext uri="{FF2B5EF4-FFF2-40B4-BE49-F238E27FC236}">
                    <a16:creationId xmlns="" xmlns:a16="http://schemas.microsoft.com/office/drawing/2014/main" id="{C47014D3-D1F6-B4B9-A223-A4DB069A5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9738" y="12225431"/>
                <a:ext cx="1079500" cy="431800"/>
              </a:xfrm>
              <a:prstGeom prst="flowChartAlternateProcess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en-US" sz="1800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Start</a:t>
                </a:r>
              </a:p>
            </p:txBody>
          </p:sp>
          <p:sp>
            <p:nvSpPr>
              <p:cNvPr id="40" name="AutoShape 211">
                <a:extLst>
                  <a:ext uri="{FF2B5EF4-FFF2-40B4-BE49-F238E27FC236}">
                    <a16:creationId xmlns="" xmlns:a16="http://schemas.microsoft.com/office/drawing/2014/main" id="{88648ABE-9166-E64C-D504-B743E4866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126" y="12974731"/>
                <a:ext cx="2216150" cy="431800"/>
              </a:xfrm>
              <a:prstGeom prst="parallelogram">
                <a:avLst>
                  <a:gd name="adj" fmla="val 128309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en-US" sz="1800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Initial Tree</a:t>
                </a:r>
              </a:p>
            </p:txBody>
          </p:sp>
          <p:sp>
            <p:nvSpPr>
              <p:cNvPr id="42" name="AutoShape 212">
                <a:extLst>
                  <a:ext uri="{FF2B5EF4-FFF2-40B4-BE49-F238E27FC236}">
                    <a16:creationId xmlns="" xmlns:a16="http://schemas.microsoft.com/office/drawing/2014/main" id="{244AB19F-8072-DA85-1F6C-D4CF22013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788" y="13725619"/>
                <a:ext cx="2830513" cy="431800"/>
              </a:xfrm>
              <a:prstGeom prst="parallelogram">
                <a:avLst>
                  <a:gd name="adj" fmla="val 163879"/>
                </a:avLst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New point</a:t>
                </a:r>
                <a:r>
                  <a:rPr lang="en-GB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en-GB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X</a:t>
                </a:r>
                <a:r>
                  <a:rPr lang="en-GB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i</a:t>
                </a:r>
              </a:p>
            </p:txBody>
          </p:sp>
          <p:sp>
            <p:nvSpPr>
              <p:cNvPr id="47" name="AutoShape 213">
                <a:extLst>
                  <a:ext uri="{FF2B5EF4-FFF2-40B4-BE49-F238E27FC236}">
                    <a16:creationId xmlns="" xmlns:a16="http://schemas.microsoft.com/office/drawing/2014/main" id="{07322AF1-89C5-D39B-B00F-045769C64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738" y="15668719"/>
                <a:ext cx="3025775" cy="952500"/>
              </a:xfrm>
              <a:prstGeom prst="flowChartDecision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36000" tIns="36000" rIns="36000" bIns="36000" anchor="ctr" anchorCtr="1"/>
              <a:lstStyle/>
              <a:p>
                <a:pPr algn="ctr" eaLnBrk="1" hangingPunct="1">
                  <a:defRPr/>
                </a:pPr>
                <a:r>
                  <a:rPr lang="en-GB" b="1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dist</a:t>
                </a:r>
                <a:endParaRPr lang="en-GB" b="1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(</a:t>
                </a:r>
                <a:r>
                  <a:rPr lang="en-GB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X</a:t>
                </a:r>
                <a:r>
                  <a:rPr lang="en-GB" b="1" baseline="-25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i</a:t>
                </a:r>
                <a:r>
                  <a:rPr lang="en-GB" b="1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,Cur_Node</a:t>
                </a:r>
                <a:r>
                  <a:rPr lang="en-GB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)</a:t>
                </a:r>
              </a:p>
              <a:p>
                <a:pPr algn="ctr" eaLnBrk="1" hangingPunct="1"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&gt;θ</a:t>
                </a:r>
              </a:p>
            </p:txBody>
          </p:sp>
          <p:sp>
            <p:nvSpPr>
              <p:cNvPr id="54" name="AutoShape 215">
                <a:extLst>
                  <a:ext uri="{FF2B5EF4-FFF2-40B4-BE49-F238E27FC236}">
                    <a16:creationId xmlns="" xmlns:a16="http://schemas.microsoft.com/office/drawing/2014/main" id="{E418EBD9-EF4F-A1F2-A591-AC9CF0F14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851" y="18059494"/>
                <a:ext cx="2325687" cy="1009650"/>
              </a:xfrm>
              <a:prstGeom prst="flowChartDecision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GB" altLang="en-US" sz="1800" dirty="0">
                  <a:latin typeface="Book Antiqua" panose="02040602050305030304" pitchFamily="18" charset="0"/>
                </a:endParaRPr>
              </a:p>
              <a:p>
                <a:pPr algn="ctr" eaLnBrk="1" hangingPunct="1"/>
                <a:r>
                  <a:rPr lang="en-GB" altLang="en-US" sz="1800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Children={Φ}</a:t>
                </a:r>
              </a:p>
              <a:p>
                <a:pPr algn="ctr" eaLnBrk="1" hangingPunct="1"/>
                <a:endParaRPr lang="en-GB" altLang="en-US" sz="1800" b="1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5" name="Rectangle 216">
                <a:extLst>
                  <a:ext uri="{FF2B5EF4-FFF2-40B4-BE49-F238E27FC236}">
                    <a16:creationId xmlns="" xmlns:a16="http://schemas.microsoft.com/office/drawing/2014/main" id="{5ACCE2BE-2E69-83CE-0048-C1F2807C6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926" y="14819406"/>
                <a:ext cx="2343150" cy="544513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 eaLnBrk="1" hangingPunct="1">
                  <a:defRPr/>
                </a:pPr>
                <a:r>
                  <a:rPr lang="en-GB" b="1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Cur_Node</a:t>
                </a:r>
                <a:r>
                  <a:rPr lang="en-GB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 = ROOT</a:t>
                </a:r>
                <a:endPara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57" name="AutoShape 218">
                <a:extLst>
                  <a:ext uri="{FF2B5EF4-FFF2-40B4-BE49-F238E27FC236}">
                    <a16:creationId xmlns="" xmlns:a16="http://schemas.microsoft.com/office/drawing/2014/main" id="{611F693E-A329-85C7-347F-825A2BE69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5826" y="13406531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58" name="AutoShape 220">
                <a:extLst>
                  <a:ext uri="{FF2B5EF4-FFF2-40B4-BE49-F238E27FC236}">
                    <a16:creationId xmlns="" xmlns:a16="http://schemas.microsoft.com/office/drawing/2014/main" id="{C3FCF8F3-8061-D8E3-760C-511C595DA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601" y="15373444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59" name="AutoShape 221">
                <a:extLst>
                  <a:ext uri="{FF2B5EF4-FFF2-40B4-BE49-F238E27FC236}">
                    <a16:creationId xmlns="" xmlns:a16="http://schemas.microsoft.com/office/drawing/2014/main" id="{642EBBD0-D9FA-502E-DE7D-88D87EEF3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3601" y="16630744"/>
                <a:ext cx="136525" cy="304800"/>
              </a:xfrm>
              <a:prstGeom prst="downArrow">
                <a:avLst>
                  <a:gd name="adj1" fmla="val 50000"/>
                  <a:gd name="adj2" fmla="val 55814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0" name="AutoShape 222">
                <a:extLst>
                  <a:ext uri="{FF2B5EF4-FFF2-40B4-BE49-F238E27FC236}">
                    <a16:creationId xmlns="" xmlns:a16="http://schemas.microsoft.com/office/drawing/2014/main" id="{F12EEFAE-6931-0707-6E6E-368458DAD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9951" y="17770569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1" name="AutoShape 224">
                <a:extLst>
                  <a:ext uri="{FF2B5EF4-FFF2-40B4-BE49-F238E27FC236}">
                    <a16:creationId xmlns="" xmlns:a16="http://schemas.microsoft.com/office/drawing/2014/main" id="{DD092E84-ACA4-5C0B-2969-7814CBA6D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82557" y="15825087"/>
                <a:ext cx="136525" cy="627063"/>
              </a:xfrm>
              <a:prstGeom prst="downArrow">
                <a:avLst>
                  <a:gd name="adj1" fmla="val 50000"/>
                  <a:gd name="adj2" fmla="val 114826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2" name="Rectangle 225">
                <a:extLst>
                  <a:ext uri="{FF2B5EF4-FFF2-40B4-BE49-F238E27FC236}">
                    <a16:creationId xmlns="" xmlns:a16="http://schemas.microsoft.com/office/drawing/2014/main" id="{77C6A180-B0AA-E7D0-19A7-0DD2DFCF8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3438" y="14552706"/>
                <a:ext cx="2058988" cy="763588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new_ROOT</a:t>
                </a:r>
              </a:p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(</a:t>
                </a:r>
                <a:r>
                  <a:rPr lang="en-GB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X</a:t>
                </a:r>
                <a:r>
                  <a:rPr lang="en-GB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i</a:t>
                </a: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,Cur_Node)</a:t>
                </a:r>
              </a:p>
            </p:txBody>
          </p:sp>
          <p:sp>
            <p:nvSpPr>
              <p:cNvPr id="63" name="AutoShape 226">
                <a:extLst>
                  <a:ext uri="{FF2B5EF4-FFF2-40B4-BE49-F238E27FC236}">
                    <a16:creationId xmlns="" xmlns:a16="http://schemas.microsoft.com/office/drawing/2014/main" id="{C16BEC73-50DF-B3E4-F55B-26AA8218D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35938" y="15325819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4" name="Rectangle 227">
                <a:extLst>
                  <a:ext uri="{FF2B5EF4-FFF2-40B4-BE49-F238E27FC236}">
                    <a16:creationId xmlns="" xmlns:a16="http://schemas.microsoft.com/office/drawing/2014/main" id="{6B9BD981-9F63-3E13-8FE7-F9266F82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1976" y="13682756"/>
                <a:ext cx="2590800" cy="53340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en-US" sz="1800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Update ancestor(s)</a:t>
                </a:r>
              </a:p>
            </p:txBody>
          </p:sp>
          <p:sp>
            <p:nvSpPr>
              <p:cNvPr id="65" name="AutoShape 228">
                <a:extLst>
                  <a:ext uri="{FF2B5EF4-FFF2-40B4-BE49-F238E27FC236}">
                    <a16:creationId xmlns="" xmlns:a16="http://schemas.microsoft.com/office/drawing/2014/main" id="{16D9DF41-B3A0-66A1-9997-F9B46F2D7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50226" y="14232031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6" name="AutoShape 229">
                <a:extLst>
                  <a:ext uri="{FF2B5EF4-FFF2-40B4-BE49-F238E27FC236}">
                    <a16:creationId xmlns="" xmlns:a16="http://schemas.microsoft.com/office/drawing/2014/main" id="{047D4512-5DD5-B260-D90A-DF386F0E8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7088088" y="13439869"/>
                <a:ext cx="136525" cy="1079500"/>
              </a:xfrm>
              <a:prstGeom prst="downArrow">
                <a:avLst>
                  <a:gd name="adj1" fmla="val 50000"/>
                  <a:gd name="adj2" fmla="val 197674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67" name="Rectangle 230">
                <a:extLst>
                  <a:ext uri="{FF2B5EF4-FFF2-40B4-BE49-F238E27FC236}">
                    <a16:creationId xmlns="" xmlns:a16="http://schemas.microsoft.com/office/drawing/2014/main" id="{643E8005-F9AC-35C9-3A01-2C62D3557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2476" y="16992694"/>
                <a:ext cx="2127250" cy="771525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make_Sibling</a:t>
                </a:r>
              </a:p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(</a:t>
                </a:r>
                <a:r>
                  <a:rPr lang="en-GB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X</a:t>
                </a:r>
                <a:r>
                  <a:rPr lang="en-GB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i</a:t>
                </a: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,Cur_Node)</a:t>
                </a:r>
              </a:p>
            </p:txBody>
          </p:sp>
          <p:sp>
            <p:nvSpPr>
              <p:cNvPr id="68" name="AutoShape 231">
                <a:extLst>
                  <a:ext uri="{FF2B5EF4-FFF2-40B4-BE49-F238E27FC236}">
                    <a16:creationId xmlns="" xmlns:a16="http://schemas.microsoft.com/office/drawing/2014/main" id="{D7A5D953-8984-4046-5713-17B61D10E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951" y="18080131"/>
                <a:ext cx="2673350" cy="922338"/>
              </a:xfrm>
              <a:prstGeom prst="flowChartProcess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Cur_Node=</a:t>
                </a:r>
              </a:p>
              <a:p>
                <a:pPr algn="ctr" eaLnBrk="1" hangingPunct="1">
                  <a:defRPr/>
                </a:pP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min(dist(</a:t>
                </a:r>
                <a:r>
                  <a:rPr lang="en-GB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X</a:t>
                </a:r>
                <a:r>
                  <a:rPr lang="en-GB" b="1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anose="02040602050305030304" pitchFamily="18" charset="0"/>
                  </a:rPr>
                  <a:t>i</a:t>
                </a:r>
                <a:r>
                  <a:rPr lang="en-GB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,Children))</a:t>
                </a:r>
              </a:p>
            </p:txBody>
          </p:sp>
          <p:sp>
            <p:nvSpPr>
              <p:cNvPr id="69" name="AutoShape 232">
                <a:extLst>
                  <a:ext uri="{FF2B5EF4-FFF2-40B4-BE49-F238E27FC236}">
                    <a16:creationId xmlns="" xmlns:a16="http://schemas.microsoft.com/office/drawing/2014/main" id="{2A7BF695-AED6-D672-1591-DECE49BC3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7363" y="16689481"/>
                <a:ext cx="136525" cy="288925"/>
              </a:xfrm>
              <a:prstGeom prst="downArrow">
                <a:avLst>
                  <a:gd name="adj1" fmla="val 50000"/>
                  <a:gd name="adj2" fmla="val 5290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0" name="AutoShape 233">
                <a:extLst>
                  <a:ext uri="{FF2B5EF4-FFF2-40B4-BE49-F238E27FC236}">
                    <a16:creationId xmlns="" xmlns:a16="http://schemas.microsoft.com/office/drawing/2014/main" id="{937D2343-23B1-7215-9E62-F79033374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4233763" y="18346832"/>
                <a:ext cx="136525" cy="438150"/>
              </a:xfrm>
              <a:prstGeom prst="downArrow">
                <a:avLst>
                  <a:gd name="adj1" fmla="val 50000"/>
                  <a:gd name="adj2" fmla="val 80233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1" name="Rectangle 234">
                <a:extLst>
                  <a:ext uri="{FF2B5EF4-FFF2-40B4-BE49-F238E27FC236}">
                    <a16:creationId xmlns="" xmlns:a16="http://schemas.microsoft.com/office/drawing/2014/main" id="{30BE6F3F-8535-A42A-1B43-C150EBA47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2351" y="13944694"/>
                <a:ext cx="79375" cy="344805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2" name="Rectangle 236">
                <a:extLst>
                  <a:ext uri="{FF2B5EF4-FFF2-40B4-BE49-F238E27FC236}">
                    <a16:creationId xmlns="" xmlns:a16="http://schemas.microsoft.com/office/drawing/2014/main" id="{0F86FCA0-F107-6CBC-A0CE-4604A18F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367863" y="17032382"/>
                <a:ext cx="79375" cy="76200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3" name="Rectangle 237">
                <a:extLst>
                  <a:ext uri="{FF2B5EF4-FFF2-40B4-BE49-F238E27FC236}">
                    <a16:creationId xmlns="" xmlns:a16="http://schemas.microsoft.com/office/drawing/2014/main" id="{988EC42A-AC81-3D8A-F73B-2B24F1F43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2451" y="16154494"/>
                <a:ext cx="79375" cy="190500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4" name="AutoShape 241">
                <a:extLst>
                  <a:ext uri="{FF2B5EF4-FFF2-40B4-BE49-F238E27FC236}">
                    <a16:creationId xmlns="" xmlns:a16="http://schemas.microsoft.com/office/drawing/2014/main" id="{33892E56-CA26-CA84-4CFD-C010960AC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897838" y="17788031"/>
                <a:ext cx="138113" cy="804863"/>
              </a:xfrm>
              <a:prstGeom prst="downArrow">
                <a:avLst>
                  <a:gd name="adj1" fmla="val 50000"/>
                  <a:gd name="adj2" fmla="val 145689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78" name="AutoShape 223">
                <a:extLst>
                  <a:ext uri="{FF2B5EF4-FFF2-40B4-BE49-F238E27FC236}">
                    <a16:creationId xmlns="" xmlns:a16="http://schemas.microsoft.com/office/drawing/2014/main" id="{F088E1CC-8644-CF53-F47A-C3ADED9BC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7526" y="15603659"/>
                <a:ext cx="2676525" cy="1076325"/>
              </a:xfrm>
              <a:prstGeom prst="flowChartDecision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GB" altLang="en-US" sz="1800">
                  <a:latin typeface="Book Antiqua" panose="02040602050305030304" pitchFamily="18" charset="0"/>
                </a:endParaRPr>
              </a:p>
              <a:p>
                <a:pPr algn="ctr" eaLnBrk="1" hangingPunct="1"/>
                <a:r>
                  <a:rPr lang="en-GB" altLang="en-US" sz="1800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Cur_Node=ROOT</a:t>
                </a:r>
              </a:p>
              <a:p>
                <a:pPr algn="ctr" eaLnBrk="1" hangingPunct="1"/>
                <a:endParaRPr lang="en-GB" altLang="en-US" sz="1800" b="1">
                  <a:latin typeface="Book Antiqua" panose="02040602050305030304" pitchFamily="18" charset="0"/>
                </a:endParaRPr>
              </a:p>
            </p:txBody>
          </p:sp>
          <p:sp>
            <p:nvSpPr>
              <p:cNvPr id="79" name="AutoShape 238">
                <a:extLst>
                  <a:ext uri="{FF2B5EF4-FFF2-40B4-BE49-F238E27FC236}">
                    <a16:creationId xmlns="" xmlns:a16="http://schemas.microsoft.com/office/drawing/2014/main" id="{BE198B72-59EA-D4B8-21AA-A97CF165C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98726" y="15395696"/>
                <a:ext cx="146050" cy="1476375"/>
              </a:xfrm>
              <a:prstGeom prst="downArrow">
                <a:avLst>
                  <a:gd name="adj1" fmla="val 50000"/>
                  <a:gd name="adj2" fmla="val 252717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80" name="Rectangle 240">
                <a:extLst>
                  <a:ext uri="{FF2B5EF4-FFF2-40B4-BE49-F238E27FC236}">
                    <a16:creationId xmlns="" xmlns:a16="http://schemas.microsoft.com/office/drawing/2014/main" id="{76AA188B-536A-352E-09C1-69270AFD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817545" y="17396740"/>
                <a:ext cx="77788" cy="2327275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81" name="AutoShape 235">
                <a:extLst>
                  <a:ext uri="{FF2B5EF4-FFF2-40B4-BE49-F238E27FC236}">
                    <a16:creationId xmlns="" xmlns:a16="http://schemas.microsoft.com/office/drawing/2014/main" id="{4836D172-2954-C50A-8F76-91104BB63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0487719" y="13745462"/>
                <a:ext cx="136525" cy="392112"/>
              </a:xfrm>
              <a:prstGeom prst="downArrow">
                <a:avLst>
                  <a:gd name="adj1" fmla="val 50000"/>
                  <a:gd name="adj2" fmla="val 71802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82" name="AutoShape 219">
                <a:extLst>
                  <a:ext uri="{FF2B5EF4-FFF2-40B4-BE49-F238E27FC236}">
                    <a16:creationId xmlns="" xmlns:a16="http://schemas.microsoft.com/office/drawing/2014/main" id="{5C9727B3-F28E-583D-03F8-7F1DAF170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524" y="14170120"/>
                <a:ext cx="136525" cy="633412"/>
              </a:xfrm>
              <a:prstGeom prst="downArrow">
                <a:avLst>
                  <a:gd name="adj1" fmla="val 50000"/>
                  <a:gd name="adj2" fmla="val 115988"/>
                </a:avLst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 sz="1800">
                  <a:latin typeface="Book Antiqua" panose="02040602050305030304" pitchFamily="18" charset="0"/>
                </a:endParaRPr>
              </a:p>
            </p:txBody>
          </p:sp>
          <p:sp>
            <p:nvSpPr>
              <p:cNvPr id="83" name="AutoShape 214">
                <a:extLst>
                  <a:ext uri="{FF2B5EF4-FFF2-40B4-BE49-F238E27FC236}">
                    <a16:creationId xmlns="" xmlns:a16="http://schemas.microsoft.com/office/drawing/2014/main" id="{ADBC1331-DCC6-3250-5FD8-5CC2A13FD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788" y="16914582"/>
                <a:ext cx="3017837" cy="811213"/>
              </a:xfrm>
              <a:prstGeom prst="flowChartProcess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en-US" sz="1800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Children =</a:t>
                </a:r>
              </a:p>
              <a:p>
                <a:pPr algn="ctr" eaLnBrk="1" hangingPunct="1"/>
                <a:r>
                  <a:rPr lang="en-GB" altLang="en-US" sz="1800" b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get_children(Cur_Node)</a:t>
                </a: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79" y="11610779"/>
            <a:ext cx="8536578" cy="39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988" y="4506687"/>
            <a:ext cx="8045698" cy="43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0" y="125166"/>
            <a:ext cx="3753060" cy="268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 descr="https://www.moudh.gov.lk/web/templates/theme2021/images/new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084" y="22465833"/>
            <a:ext cx="9112266" cy="18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 Box 123">
            <a:extLst>
              <a:ext uri="{FF2B5EF4-FFF2-40B4-BE49-F238E27FC236}">
                <a16:creationId xmlns="" xmlns:a16="http://schemas.microsoft.com/office/drawing/2014/main" id="{97EFA2B8-DF08-820D-6B39-CF73681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5686" y="22932915"/>
            <a:ext cx="534323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National Water Supply and Drainage Board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388" y="22338491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23">
            <a:extLst>
              <a:ext uri="{FF2B5EF4-FFF2-40B4-BE49-F238E27FC236}">
                <a16:creationId xmlns="" xmlns:a16="http://schemas.microsoft.com/office/drawing/2014/main" id="{97EFA2B8-DF08-820D-6B39-CF73681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8723" y="23044053"/>
            <a:ext cx="534323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Center of Excellence for Water and Sanitation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44751" y="22881839"/>
            <a:ext cx="7462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oppins"/>
              </a:rPr>
              <a:t> 7</a:t>
            </a:r>
            <a:r>
              <a:rPr lang="en-US" sz="4000" b="1" baseline="30000" dirty="0">
                <a:solidFill>
                  <a:schemeClr val="tx2">
                    <a:lumMod val="75000"/>
                  </a:schemeClr>
                </a:solidFill>
                <a:latin typeface="Poppins"/>
              </a:rPr>
              <a:t>th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oppins"/>
              </a:rPr>
              <a:t> International Conference for Water Safety</a:t>
            </a:r>
            <a:endParaRPr lang="en-US" sz="4000" b="1" i="0" dirty="0">
              <a:solidFill>
                <a:schemeClr val="tx2">
                  <a:lumMod val="75000"/>
                </a:schemeClr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8B6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1720</TotalTime>
  <Words>149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AGM</cp:lastModifiedBy>
  <cp:revision>86</cp:revision>
  <dcterms:created xsi:type="dcterms:W3CDTF">2022-10-17T06:48:36Z</dcterms:created>
  <dcterms:modified xsi:type="dcterms:W3CDTF">2025-07-10T12:55:42Z</dcterms:modified>
</cp:coreProperties>
</file>