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2"/>
  </p:notesMasterIdLst>
  <p:handoutMasterIdLst>
    <p:handoutMasterId r:id="rId13"/>
  </p:handoutMasterIdLst>
  <p:sldIdLst>
    <p:sldId id="259" r:id="rId2"/>
    <p:sldId id="258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24B605-7716-4F55-B2D6-B2BB2F24ADA3}">
          <p14:sldIdLst>
            <p14:sldId id="259"/>
            <p14:sldId id="258"/>
            <p14:sldId id="260"/>
            <p14:sldId id="261"/>
            <p14:sldId id="262"/>
            <p14:sldId id="263"/>
            <p14:sldId id="264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84C6"/>
    <a:srgbClr val="2A8BEE"/>
    <a:srgbClr val="26247B"/>
    <a:srgbClr val="0E76BC"/>
    <a:srgbClr val="083BEA"/>
    <a:srgbClr val="128E4E"/>
    <a:srgbClr val="1A6161"/>
    <a:srgbClr val="1C5A64"/>
    <a:srgbClr val="2F5597"/>
    <a:srgbClr val="CAE2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215" autoAdjust="0"/>
  </p:normalViewPr>
  <p:slideViewPr>
    <p:cSldViewPr snapToGrid="0">
      <p:cViewPr>
        <p:scale>
          <a:sx n="94" d="100"/>
          <a:sy n="94" d="100"/>
        </p:scale>
        <p:origin x="-1037" y="-2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096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3028F812-4269-244A-B1AF-40E35C4AAE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BBA9EDB-4863-39D2-CB83-19CA3CB7BF9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AE67F-4E37-4F5F-974B-0C628125E7DA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064B471-FEB5-4CBD-5869-009CE17047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0827030-7C14-0519-37F5-3ABD1150101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840C3C-3D10-4928-B8B2-2F1A0C3BBB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151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1AA57-4DEF-4FDC-AB18-D7BB3B71EBF1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6C0B2D-14FF-4F33-94B9-549A454A9B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143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1pPr>
    <a:lvl2pPr marL="95235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2pPr>
    <a:lvl3pPr marL="190470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3pPr>
    <a:lvl4pPr marL="285704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4pPr>
    <a:lvl5pPr marL="380939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5pPr>
    <a:lvl6pPr marL="476174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6pPr>
    <a:lvl7pPr marL="571409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7pPr>
    <a:lvl8pPr marL="666643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8pPr>
    <a:lvl9pPr marL="761878" algn="l" defTabSz="190470" rtl="0" eaLnBrk="1" latinLnBrk="0" hangingPunct="1">
      <a:defRPr sz="25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68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221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427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4934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6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952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27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921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C0B2D-14FF-4F33-94B9-549A454A9BA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195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CCDA491C-EECA-9852-0CD3-90580B938A26}"/>
              </a:ext>
            </a:extLst>
          </p:cNvPr>
          <p:cNvSpPr/>
          <p:nvPr userDrawn="1"/>
        </p:nvSpPr>
        <p:spPr>
          <a:xfrm>
            <a:off x="0" y="-3252"/>
            <a:ext cx="9144000" cy="517306"/>
          </a:xfrm>
          <a:prstGeom prst="rect">
            <a:avLst/>
          </a:prstGeom>
          <a:gradFill flip="none" rotWithShape="1">
            <a:gsLst>
              <a:gs pos="94000">
                <a:schemeClr val="accent5">
                  <a:lumMod val="20000"/>
                  <a:lumOff val="80000"/>
                </a:schemeClr>
              </a:gs>
              <a:gs pos="17000">
                <a:schemeClr val="bg1">
                  <a:lumMod val="8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43F7A32-15B6-BD1A-93CB-DD3793F9B2A7}"/>
              </a:ext>
            </a:extLst>
          </p:cNvPr>
          <p:cNvSpPr/>
          <p:nvPr userDrawn="1"/>
        </p:nvSpPr>
        <p:spPr>
          <a:xfrm>
            <a:off x="1312" y="4413250"/>
            <a:ext cx="9144000" cy="732952"/>
          </a:xfrm>
          <a:prstGeom prst="rect">
            <a:avLst/>
          </a:prstGeom>
          <a:gradFill flip="none" rotWithShape="1">
            <a:gsLst>
              <a:gs pos="30000">
                <a:srgbClr val="5E9EFF"/>
              </a:gs>
              <a:gs pos="0">
                <a:schemeClr val="accent1">
                  <a:lumMod val="75000"/>
                </a:schemeClr>
              </a:gs>
              <a:gs pos="71000">
                <a:schemeClr val="accent1">
                  <a:lumMod val="40000"/>
                  <a:lumOff val="60000"/>
                </a:schemeClr>
              </a:gs>
              <a:gs pos="33000">
                <a:srgbClr val="85C2FF"/>
              </a:gs>
              <a:gs pos="76000">
                <a:srgbClr val="C4D6EB"/>
              </a:gs>
              <a:gs pos="65000">
                <a:srgbClr val="FFEBFA"/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xmlns="" id="{92E86E2B-CB07-D105-9767-4026125EF816}"/>
              </a:ext>
            </a:extLst>
          </p:cNvPr>
          <p:cNvGrpSpPr/>
          <p:nvPr userDrawn="1"/>
        </p:nvGrpSpPr>
        <p:grpSpPr>
          <a:xfrm>
            <a:off x="6772300" y="4580572"/>
            <a:ext cx="2021619" cy="429534"/>
            <a:chOff x="7532055" y="4713130"/>
            <a:chExt cx="1659636" cy="372651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xmlns="" id="{4DF829EF-83E2-1515-BF2B-9F04A30B7E5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32055" y="4713130"/>
              <a:ext cx="427840" cy="372651"/>
            </a:xfrm>
            <a:prstGeom prst="rect">
              <a:avLst/>
            </a:prstGeom>
          </p:spPr>
        </p:pic>
        <p:sp>
          <p:nvSpPr>
            <p:cNvPr id="9" name="Text Box 123">
              <a:extLst>
                <a:ext uri="{FF2B5EF4-FFF2-40B4-BE49-F238E27FC236}">
                  <a16:creationId xmlns:a16="http://schemas.microsoft.com/office/drawing/2014/main" xmlns="" id="{86B3E5F4-A33C-E281-0081-3C113A6AC597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7989377" y="4764026"/>
              <a:ext cx="1202314" cy="2184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24482" tIns="24482" rIns="24482" bIns="24482" anchor="ctr" anchorCtr="0"/>
            <a:lstStyle>
              <a:lvl1pPr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389438" eaLnBrk="0" hangingPunct="0">
                <a:defRPr sz="2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389438" eaLnBrk="0" fontAlgn="base" hangingPunct="0">
                <a:spcBef>
                  <a:spcPct val="0"/>
                </a:spcBef>
                <a:spcAft>
                  <a:spcPct val="0"/>
                </a:spcAft>
                <a:defRPr sz="2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800" b="1" dirty="0">
                  <a:solidFill>
                    <a:srgbClr val="0E76BC"/>
                  </a:solidFill>
                  <a:latin typeface="+mn-lt"/>
                </a:rPr>
                <a:t>National Water Supply and Drainage Board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1F6E82D-B850-41BF-3CFA-8A97D24F2D0C}"/>
              </a:ext>
            </a:extLst>
          </p:cNvPr>
          <p:cNvSpPr txBox="1"/>
          <p:nvPr userDrawn="1"/>
        </p:nvSpPr>
        <p:spPr>
          <a:xfrm>
            <a:off x="1312" y="4413250"/>
            <a:ext cx="91440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tx2">
                    <a:lumMod val="50000"/>
                  </a:schemeClr>
                </a:solidFill>
                <a:latin typeface="Algerian" panose="04020705040A02060702" pitchFamily="82" charset="0"/>
                <a:cs typeface="Arial" panose="020B0604020202020204" pitchFamily="34" charset="0"/>
              </a:rPr>
              <a:t>IWA Water Safety Conference &amp; Exhibition 2026</a:t>
            </a:r>
            <a:endParaRPr lang="en-US" sz="900" dirty="0">
              <a:solidFill>
                <a:schemeClr val="tx2">
                  <a:lumMod val="50000"/>
                </a:schemeClr>
              </a:solidFill>
              <a:latin typeface="Algerian" panose="04020705040A02060702" pitchFamily="82" charset="0"/>
              <a:cs typeface="Arial" panose="020B0604020202020204" pitchFamily="34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E31A676B-9669-5CC1-8A55-A13E5509EB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15350" y="-9738"/>
            <a:ext cx="557134" cy="542696"/>
          </a:xfrm>
          <a:prstGeom prst="rect">
            <a:avLst/>
          </a:prstGeom>
          <a:ln>
            <a:noFill/>
          </a:ln>
        </p:spPr>
      </p:pic>
      <p:pic>
        <p:nvPicPr>
          <p:cNvPr id="20" name="Picture 2" descr="https://www.moudh.gov.lk/web/templates/theme2021/images/new/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550" y="4519296"/>
            <a:ext cx="2507189" cy="520859"/>
          </a:xfrm>
          <a:prstGeom prst="rect">
            <a:avLst/>
          </a:prstGeom>
          <a:noFill/>
        </p:spPr>
      </p:pic>
      <p:sp>
        <p:nvSpPr>
          <p:cNvPr id="22" name="Text Box 123">
            <a:extLst>
              <a:ext uri="{FF2B5EF4-FFF2-40B4-BE49-F238E27FC236}">
                <a16:creationId xmlns:a16="http://schemas.microsoft.com/office/drawing/2014/main" xmlns="" id="{9B51A146-A728-AB22-D2D5-D8F27BDB8F1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462373" y="4797535"/>
            <a:ext cx="4189508" cy="2606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17513" tIns="117513" rIns="117513" bIns="117513" anchor="ctr" anchorCtr="0"/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March 23-25, </a:t>
            </a:r>
            <a:r>
              <a:rPr lang="en-US" sz="11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2026</a:t>
            </a:r>
          </a:p>
          <a:p>
            <a:pPr algn="ctr" eaLnBrk="1" hangingPunct="1"/>
            <a:r>
              <a:rPr lang="en-US" sz="1100" b="1" dirty="0" smtClean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Cewas, </a:t>
            </a:r>
            <a:r>
              <a:rPr lang="en-US" sz="1100" b="1" dirty="0" err="1" smtClean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Ratmalana</a:t>
            </a:r>
            <a:r>
              <a:rPr lang="en-US" sz="1100" b="1" dirty="0">
                <a:solidFill>
                  <a:schemeClr val="tx2">
                    <a:lumMod val="50000"/>
                  </a:schemeClr>
                </a:solidFill>
                <a:latin typeface="Calibri" panose="020F0502020204030204"/>
              </a:rPr>
              <a:t>, Sri Lanka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8" y="-1644"/>
            <a:ext cx="690898" cy="493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1921802" y="76944"/>
            <a:ext cx="527065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 7</a:t>
            </a:r>
            <a:r>
              <a:rPr lang="en-US" sz="1400" b="1" baseline="30000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th</a:t>
            </a:r>
            <a:r>
              <a:rPr lang="en-US" sz="1400" b="1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 International Conference for Water Safety</a:t>
            </a:r>
            <a:endParaRPr lang="en-US" sz="1400" b="1" i="0" dirty="0">
              <a:solidFill>
                <a:schemeClr val="tx2">
                  <a:lumMod val="75000"/>
                </a:schemeClr>
              </a:solidFill>
              <a:effectLst/>
              <a:latin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4273232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923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5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652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 Slide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86EFE52-6072-0603-6C46-BFDAE33D7530}"/>
              </a:ext>
            </a:extLst>
          </p:cNvPr>
          <p:cNvSpPr/>
          <p:nvPr userDrawn="1"/>
        </p:nvSpPr>
        <p:spPr>
          <a:xfrm>
            <a:off x="0" y="-3252"/>
            <a:ext cx="9144000" cy="435052"/>
          </a:xfrm>
          <a:prstGeom prst="rect">
            <a:avLst/>
          </a:prstGeom>
          <a:gradFill flip="none" rotWithShape="1">
            <a:gsLst>
              <a:gs pos="94000">
                <a:schemeClr val="accent5">
                  <a:lumMod val="20000"/>
                  <a:lumOff val="80000"/>
                </a:schemeClr>
              </a:gs>
              <a:gs pos="17000">
                <a:schemeClr val="bg1">
                  <a:lumMod val="85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875" y="5082065"/>
            <a:ext cx="1103632" cy="4357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DC2A364-18E1-FB1C-C8C7-F810D43F4EBB}"/>
              </a:ext>
            </a:extLst>
          </p:cNvPr>
          <p:cNvSpPr/>
          <p:nvPr userDrawn="1"/>
        </p:nvSpPr>
        <p:spPr>
          <a:xfrm>
            <a:off x="0" y="4804946"/>
            <a:ext cx="9144000" cy="341256"/>
          </a:xfrm>
          <a:prstGeom prst="rect">
            <a:avLst/>
          </a:prstGeom>
          <a:gradFill flip="none" rotWithShape="1">
            <a:gsLst>
              <a:gs pos="5000">
                <a:schemeClr val="bg1">
                  <a:lumMod val="85000"/>
                </a:schemeClr>
              </a:gs>
              <a:gs pos="91000">
                <a:schemeClr val="accent5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xmlns="" id="{4B9F4DFA-BF02-A919-159C-682DFA7A5F6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68691" y="0"/>
            <a:ext cx="446626" cy="435052"/>
          </a:xfrm>
          <a:prstGeom prst="rect">
            <a:avLst/>
          </a:prstGeom>
        </p:spPr>
      </p:pic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279E63E0-6880-326C-7E6C-85298669ED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319" y="878741"/>
            <a:ext cx="8335367" cy="3265620"/>
          </a:xfrm>
        </p:spPr>
        <p:txBody>
          <a:bodyPr/>
          <a:lstStyle>
            <a:lvl1pPr>
              <a:defRPr>
                <a:latin typeface="Book Antiqua" panose="02040602050305030304" pitchFamily="18" charset="0"/>
              </a:defRPr>
            </a:lvl1pPr>
            <a:lvl2pPr>
              <a:defRPr>
                <a:latin typeface="Book Antiqua" panose="02040602050305030304" pitchFamily="18" charset="0"/>
              </a:defRPr>
            </a:lvl2pPr>
            <a:lvl3pPr>
              <a:defRPr>
                <a:latin typeface="Book Antiqua" panose="02040602050305030304" pitchFamily="18" charset="0"/>
              </a:defRPr>
            </a:lvl3pPr>
            <a:lvl4pPr>
              <a:defRPr>
                <a:latin typeface="Book Antiqua" panose="02040602050305030304" pitchFamily="18" charset="0"/>
              </a:defRPr>
            </a:lvl4pPr>
            <a:lvl5pPr>
              <a:defRPr>
                <a:latin typeface="Book Antiqua" panose="02040602050305030304" pitchFamily="18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BDC4E02-1190-51AF-F092-8CC86306B7EF}"/>
              </a:ext>
            </a:extLst>
          </p:cNvPr>
          <p:cNvSpPr txBox="1"/>
          <p:nvPr userDrawn="1"/>
        </p:nvSpPr>
        <p:spPr>
          <a:xfrm>
            <a:off x="3236250" y="4860158"/>
            <a:ext cx="26714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7</a:t>
            </a:r>
            <a:r>
              <a:rPr lang="en-US" sz="900" b="1" baseline="30000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th</a:t>
            </a:r>
            <a:r>
              <a:rPr lang="en-US" sz="900" b="1" dirty="0" smtClean="0">
                <a:solidFill>
                  <a:schemeClr val="tx2">
                    <a:lumMod val="75000"/>
                  </a:schemeClr>
                </a:solidFill>
                <a:latin typeface="Poppins"/>
              </a:rPr>
              <a:t> International Conference for Water Safety</a:t>
            </a:r>
            <a:endParaRPr lang="en-US" sz="600" b="0" dirty="0">
              <a:solidFill>
                <a:srgbClr val="26247B"/>
              </a:solidFill>
              <a:latin typeface="Arial Rounded MT Bold" panose="020F070403050403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74" y="0"/>
            <a:ext cx="603433" cy="432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561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7D6B181-6A08-6509-566C-031BB5EA3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98477F1-0D61-8656-DFCF-98771C1B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6780B753-C19A-22D0-64B1-784052CF8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F51BA77-B350-64CD-0452-C26721CC1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954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494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9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9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8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7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7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59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5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6" indent="0">
              <a:buNone/>
              <a:defRPr sz="1500" b="1"/>
            </a:lvl2pPr>
            <a:lvl3pPr marL="685793" indent="0">
              <a:buNone/>
              <a:defRPr sz="1350" b="1"/>
            </a:lvl3pPr>
            <a:lvl4pPr marL="1028690" indent="0">
              <a:buNone/>
              <a:defRPr sz="1200" b="1"/>
            </a:lvl4pPr>
            <a:lvl5pPr marL="1371587" indent="0">
              <a:buNone/>
              <a:defRPr sz="1200" b="1"/>
            </a:lvl5pPr>
            <a:lvl6pPr marL="1714483" indent="0">
              <a:buNone/>
              <a:defRPr sz="1200" b="1"/>
            </a:lvl6pPr>
            <a:lvl7pPr marL="2057379" indent="0">
              <a:buNone/>
              <a:defRPr sz="1200" b="1"/>
            </a:lvl7pPr>
            <a:lvl8pPr marL="2400276" indent="0">
              <a:buNone/>
              <a:defRPr sz="1200" b="1"/>
            </a:lvl8pPr>
            <a:lvl9pPr marL="2743173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7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2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6" indent="0">
              <a:buNone/>
              <a:defRPr sz="1500" b="1"/>
            </a:lvl2pPr>
            <a:lvl3pPr marL="685793" indent="0">
              <a:buNone/>
              <a:defRPr sz="1350" b="1"/>
            </a:lvl3pPr>
            <a:lvl4pPr marL="1028690" indent="0">
              <a:buNone/>
              <a:defRPr sz="1200" b="1"/>
            </a:lvl4pPr>
            <a:lvl5pPr marL="1371587" indent="0">
              <a:buNone/>
              <a:defRPr sz="1200" b="1"/>
            </a:lvl5pPr>
            <a:lvl6pPr marL="1714483" indent="0">
              <a:buNone/>
              <a:defRPr sz="1200" b="1"/>
            </a:lvl6pPr>
            <a:lvl7pPr marL="2057379" indent="0">
              <a:buNone/>
              <a:defRPr sz="1200" b="1"/>
            </a:lvl7pPr>
            <a:lvl8pPr marL="2400276" indent="0">
              <a:buNone/>
              <a:defRPr sz="1200" b="1"/>
            </a:lvl8pPr>
            <a:lvl9pPr marL="2743173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2" y="1878807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392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9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60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6" indent="0">
              <a:buNone/>
              <a:defRPr sz="1050"/>
            </a:lvl2pPr>
            <a:lvl3pPr marL="685793" indent="0">
              <a:buNone/>
              <a:defRPr sz="900"/>
            </a:lvl3pPr>
            <a:lvl4pPr marL="1028690" indent="0">
              <a:buNone/>
              <a:defRPr sz="750"/>
            </a:lvl4pPr>
            <a:lvl5pPr marL="1371587" indent="0">
              <a:buNone/>
              <a:defRPr sz="750"/>
            </a:lvl5pPr>
            <a:lvl6pPr marL="1714483" indent="0">
              <a:buNone/>
              <a:defRPr sz="750"/>
            </a:lvl6pPr>
            <a:lvl7pPr marL="2057379" indent="0">
              <a:buNone/>
              <a:defRPr sz="750"/>
            </a:lvl7pPr>
            <a:lvl8pPr marL="2400276" indent="0">
              <a:buNone/>
              <a:defRPr sz="750"/>
            </a:lvl8pPr>
            <a:lvl9pPr marL="2743173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3852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6" indent="0">
              <a:buNone/>
              <a:defRPr sz="2100"/>
            </a:lvl2pPr>
            <a:lvl3pPr marL="685793" indent="0">
              <a:buNone/>
              <a:defRPr sz="1800"/>
            </a:lvl3pPr>
            <a:lvl4pPr marL="1028690" indent="0">
              <a:buNone/>
              <a:defRPr sz="1500"/>
            </a:lvl4pPr>
            <a:lvl5pPr marL="1371587" indent="0">
              <a:buNone/>
              <a:defRPr sz="1500"/>
            </a:lvl5pPr>
            <a:lvl6pPr marL="1714483" indent="0">
              <a:buNone/>
              <a:defRPr sz="1500"/>
            </a:lvl6pPr>
            <a:lvl7pPr marL="2057379" indent="0">
              <a:buNone/>
              <a:defRPr sz="1500"/>
            </a:lvl7pPr>
            <a:lvl8pPr marL="2400276" indent="0">
              <a:buNone/>
              <a:defRPr sz="1500"/>
            </a:lvl8pPr>
            <a:lvl9pPr marL="2743173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6" indent="0">
              <a:buNone/>
              <a:defRPr sz="1050"/>
            </a:lvl2pPr>
            <a:lvl3pPr marL="685793" indent="0">
              <a:buNone/>
              <a:defRPr sz="900"/>
            </a:lvl3pPr>
            <a:lvl4pPr marL="1028690" indent="0">
              <a:buNone/>
              <a:defRPr sz="750"/>
            </a:lvl4pPr>
            <a:lvl5pPr marL="1371587" indent="0">
              <a:buNone/>
              <a:defRPr sz="750"/>
            </a:lvl5pPr>
            <a:lvl6pPr marL="1714483" indent="0">
              <a:buNone/>
              <a:defRPr sz="750"/>
            </a:lvl6pPr>
            <a:lvl7pPr marL="2057379" indent="0">
              <a:buNone/>
              <a:defRPr sz="750"/>
            </a:lvl7pPr>
            <a:lvl8pPr marL="2400276" indent="0">
              <a:buNone/>
              <a:defRPr sz="750"/>
            </a:lvl8pPr>
            <a:lvl9pPr marL="2743173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0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BD3F0-4235-43FD-BB51-DCF2020344BB}" type="datetimeFigureOut">
              <a:rPr lang="en-US" smtClean="0"/>
              <a:t>7/10/2025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865F3-90D5-472D-92DF-C7ED5965E7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607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timing>
    <p:tnLst>
      <p:par>
        <p:cTn id="1" dur="indefinite" restart="never" nodeType="tmRoot"/>
      </p:par>
    </p:tnLst>
  </p:timing>
  <p:txStyles>
    <p:titleStyle>
      <a:lvl1pPr algn="l" defTabSz="68579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8" indent="-171448" algn="l" defTabSz="68579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45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41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38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35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31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28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24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21" indent="-171448" algn="l" defTabSz="68579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6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93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90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87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83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79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76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73" algn="l" defTabSz="68579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BB6779F-E86A-5962-B103-76EBC5D110CD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0" y="2624381"/>
            <a:ext cx="9144000" cy="4934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dirty="0">
                <a:latin typeface="Book Antiqua" panose="02040602050305030304" pitchFamily="18" charset="0"/>
              </a:rPr>
              <a:t>Author/s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5EBB6D0D-E1E4-15FD-F759-5A55BE774CBB}"/>
              </a:ext>
            </a:extLst>
          </p:cNvPr>
          <p:cNvSpPr txBox="1">
            <a:spLocks/>
          </p:cNvSpPr>
          <p:nvPr/>
        </p:nvSpPr>
        <p:spPr>
          <a:xfrm>
            <a:off x="0" y="1463254"/>
            <a:ext cx="9144000" cy="56237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 defTabSz="68579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Book Antiqua" panose="02040602050305030304" pitchFamily="18" charset="0"/>
                <a:ea typeface="+mj-ea"/>
                <a:cs typeface="+mj-cs"/>
              </a:defRPr>
            </a:lvl1pPr>
          </a:lstStyle>
          <a:p>
            <a:r>
              <a:rPr lang="en-US" sz="2400" dirty="0"/>
              <a:t>Title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28" y="0"/>
            <a:ext cx="674715" cy="4819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776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BE3A635-C331-6D98-4B94-6E7F51615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316" y="2289760"/>
            <a:ext cx="8335367" cy="56397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i="1" dirty="0"/>
              <a:t>Thank You for your attention…!</a:t>
            </a:r>
          </a:p>
        </p:txBody>
      </p:sp>
    </p:spTree>
    <p:extLst>
      <p:ext uri="{BB962C8B-B14F-4D97-AF65-F5344CB8AC3E}">
        <p14:creationId xmlns:p14="http://schemas.microsoft.com/office/powerpoint/2010/main" val="4173592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095198" y="938940"/>
            <a:ext cx="4167684" cy="3265620"/>
          </a:xfrm>
        </p:spPr>
        <p:txBody>
          <a:bodyPr>
            <a:normAutofit/>
          </a:bodyPr>
          <a:lstStyle/>
          <a:p>
            <a:r>
              <a:rPr lang="en-US" sz="1800" dirty="0">
                <a:latin typeface="Book Antiqua" panose="02040602050305030304" pitchFamily="18" charset="0"/>
              </a:rPr>
              <a:t>Introduction</a:t>
            </a:r>
          </a:p>
          <a:p>
            <a:pPr lvl="1"/>
            <a:r>
              <a:rPr lang="en-US" sz="1500" dirty="0">
                <a:latin typeface="Book Antiqua" panose="02040602050305030304" pitchFamily="18" charset="0"/>
              </a:rPr>
              <a:t>Background</a:t>
            </a:r>
          </a:p>
          <a:p>
            <a:pPr lvl="1"/>
            <a:r>
              <a:rPr lang="en-US" sz="1500" dirty="0">
                <a:latin typeface="Book Antiqua" panose="02040602050305030304" pitchFamily="18" charset="0"/>
              </a:rPr>
              <a:t>Importance of the research</a:t>
            </a:r>
          </a:p>
          <a:p>
            <a:pPr lvl="1"/>
            <a:r>
              <a:rPr lang="en-US" sz="1500" dirty="0">
                <a:latin typeface="Book Antiqua" panose="02040602050305030304" pitchFamily="18" charset="0"/>
              </a:rPr>
              <a:t>Aim and Objectives</a:t>
            </a:r>
          </a:p>
          <a:p>
            <a:endParaRPr lang="en-US" sz="1800" dirty="0">
              <a:latin typeface="Book Antiqua" panose="02040602050305030304" pitchFamily="18" charset="0"/>
            </a:endParaRPr>
          </a:p>
          <a:p>
            <a:r>
              <a:rPr lang="en-US" sz="1800" dirty="0">
                <a:latin typeface="Book Antiqua" panose="02040602050305030304" pitchFamily="18" charset="0"/>
              </a:rPr>
              <a:t>Methodology</a:t>
            </a:r>
          </a:p>
          <a:p>
            <a:r>
              <a:rPr lang="en-US" sz="1800" dirty="0">
                <a:latin typeface="Book Antiqua" panose="02040602050305030304" pitchFamily="18" charset="0"/>
              </a:rPr>
              <a:t>Results &amp; Discussion</a:t>
            </a:r>
          </a:p>
          <a:p>
            <a:r>
              <a:rPr lang="en-US" sz="1800" dirty="0">
                <a:latin typeface="Book Antiqua" panose="02040602050305030304" pitchFamily="18" charset="0"/>
              </a:rPr>
              <a:t>Conclusion</a:t>
            </a:r>
          </a:p>
          <a:p>
            <a:r>
              <a:rPr lang="en-US" sz="1800" dirty="0">
                <a:latin typeface="Book Antiqua" panose="02040602050305030304" pitchFamily="18" charset="0"/>
              </a:rPr>
              <a:t>References</a:t>
            </a:r>
          </a:p>
          <a:p>
            <a:endParaRPr lang="en-US" sz="1800" dirty="0">
              <a:latin typeface="Book Antiqua" panose="0204060205030503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4D66E79-DC70-1537-FB50-F87F6E6EF1C4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Content</a:t>
            </a:r>
          </a:p>
        </p:txBody>
      </p:sp>
    </p:spTree>
    <p:extLst>
      <p:ext uri="{BB962C8B-B14F-4D97-AF65-F5344CB8AC3E}">
        <p14:creationId xmlns:p14="http://schemas.microsoft.com/office/powerpoint/2010/main" val="26386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dirty="0"/>
              <a:t>Font 		– Book Antiqua</a:t>
            </a:r>
          </a:p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Font Size	- 14pt </a:t>
            </a:r>
            <a:r>
              <a:rPr lang="en-US" sz="1400" dirty="0"/>
              <a:t>(For Sub Headings, please use </a:t>
            </a:r>
            <a:r>
              <a:rPr lang="en-US" sz="1400" b="1" dirty="0"/>
              <a:t>Bold Book Antiqua 14pt)</a:t>
            </a:r>
            <a:endParaRPr lang="en-US" sz="1400" dirty="0">
              <a:latin typeface="Book Antiqua" panose="02040602050305030304" pitchFamily="18" charset="0"/>
            </a:endParaRPr>
          </a:p>
          <a:p>
            <a:pPr>
              <a:lnSpc>
                <a:spcPts val="1400"/>
              </a:lnSpc>
            </a:pPr>
            <a:r>
              <a:rPr lang="en-US" sz="1400" dirty="0"/>
              <a:t>Line Spacing	- Exactly 16pt</a:t>
            </a:r>
          </a:p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Use </a:t>
            </a:r>
            <a:r>
              <a:rPr lang="en-US" sz="1400" b="1" dirty="0">
                <a:latin typeface="Book Antiqua" panose="02040602050305030304" pitchFamily="18" charset="0"/>
              </a:rPr>
              <a:t>Bold, </a:t>
            </a:r>
            <a:r>
              <a:rPr lang="en-US" sz="1400" b="1" i="1" dirty="0">
                <a:latin typeface="Book Antiqua" panose="02040602050305030304" pitchFamily="18" charset="0"/>
              </a:rPr>
              <a:t>Italic, </a:t>
            </a:r>
            <a:r>
              <a:rPr lang="en-US" sz="1400" u="sng" dirty="0"/>
              <a:t>Underlined</a:t>
            </a:r>
            <a:r>
              <a:rPr lang="en-US" sz="1400" dirty="0"/>
              <a:t> fonts as appropriate</a:t>
            </a:r>
          </a:p>
          <a:p>
            <a:pPr>
              <a:lnSpc>
                <a:spcPts val="1400"/>
              </a:lnSpc>
            </a:pPr>
            <a:r>
              <a:rPr lang="en-US" sz="1400" dirty="0"/>
              <a:t>Please use high quality images only</a:t>
            </a:r>
          </a:p>
          <a:p>
            <a:pPr>
              <a:lnSpc>
                <a:spcPts val="1400"/>
              </a:lnSpc>
            </a:pPr>
            <a:r>
              <a:rPr lang="en-US" sz="1400" dirty="0"/>
              <a:t>Minimum Font size for Tables, Charts, Labels and Graphs shall be </a:t>
            </a:r>
            <a:r>
              <a:rPr lang="en-US" sz="800" dirty="0"/>
              <a:t>Book Antiqua, 8pt</a:t>
            </a:r>
          </a:p>
          <a:p>
            <a:pPr>
              <a:lnSpc>
                <a:spcPts val="1400"/>
              </a:lnSpc>
            </a:pPr>
            <a:r>
              <a:rPr lang="en-US" sz="1400" dirty="0"/>
              <a:t>Tables shall be in flowing format and captioned at the top (</a:t>
            </a:r>
            <a:r>
              <a:rPr lang="en-US" sz="800" i="1" dirty="0"/>
              <a:t>Book Antiqua, 8pt</a:t>
            </a:r>
            <a:r>
              <a:rPr lang="en-US" sz="1400" dirty="0"/>
              <a:t>)</a:t>
            </a:r>
          </a:p>
          <a:p>
            <a:pPr>
              <a:lnSpc>
                <a:spcPts val="1400"/>
              </a:lnSpc>
            </a:pPr>
            <a:endParaRPr lang="en-US" sz="1400" i="1" dirty="0"/>
          </a:p>
          <a:p>
            <a:pPr>
              <a:lnSpc>
                <a:spcPts val="1400"/>
              </a:lnSpc>
            </a:pPr>
            <a:endParaRPr lang="en-US" sz="1400" i="1" dirty="0"/>
          </a:p>
          <a:p>
            <a:pPr>
              <a:lnSpc>
                <a:spcPts val="1400"/>
              </a:lnSpc>
            </a:pPr>
            <a:endParaRPr lang="en-US" sz="1400" i="1" dirty="0"/>
          </a:p>
          <a:p>
            <a:pPr>
              <a:lnSpc>
                <a:spcPts val="1400"/>
              </a:lnSpc>
            </a:pPr>
            <a:endParaRPr lang="en-US" sz="1400" i="1" dirty="0"/>
          </a:p>
          <a:p>
            <a:pPr>
              <a:lnSpc>
                <a:spcPts val="1400"/>
              </a:lnSpc>
            </a:pPr>
            <a:r>
              <a:rPr lang="en-US" sz="1400" dirty="0"/>
              <a:t>Graphs, Charts, Images shall be captioned at the bottom (</a:t>
            </a:r>
            <a:r>
              <a:rPr lang="en-US" sz="800" i="1" dirty="0"/>
              <a:t>Book Antiqua, 8pt</a:t>
            </a:r>
            <a:r>
              <a:rPr lang="en-US" sz="1400" dirty="0"/>
              <a:t>)</a:t>
            </a:r>
          </a:p>
          <a:p>
            <a:pPr marL="0" indent="0">
              <a:lnSpc>
                <a:spcPts val="1400"/>
              </a:lnSpc>
              <a:buNone/>
            </a:pPr>
            <a:r>
              <a:rPr lang="en-US" sz="1400" dirty="0">
                <a:latin typeface="Book Antiqua" panose="02040602050305030304" pitchFamily="18" charset="0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-3386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Background of the Study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xmlns="" id="{62D8CF64-63BF-1AA9-B4A3-F7C51411D4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881954"/>
              </p:ext>
            </p:extLst>
          </p:nvPr>
        </p:nvGraphicFramePr>
        <p:xfrm>
          <a:off x="474132" y="2877364"/>
          <a:ext cx="2370668" cy="853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2667">
                  <a:extLst>
                    <a:ext uri="{9D8B030D-6E8A-4147-A177-3AD203B41FA5}">
                      <a16:colId xmlns:a16="http://schemas.microsoft.com/office/drawing/2014/main" xmlns="" val="3594229598"/>
                    </a:ext>
                  </a:extLst>
                </a:gridCol>
                <a:gridCol w="592667">
                  <a:extLst>
                    <a:ext uri="{9D8B030D-6E8A-4147-A177-3AD203B41FA5}">
                      <a16:colId xmlns:a16="http://schemas.microsoft.com/office/drawing/2014/main" xmlns="" val="2296950573"/>
                    </a:ext>
                  </a:extLst>
                </a:gridCol>
                <a:gridCol w="592667">
                  <a:extLst>
                    <a:ext uri="{9D8B030D-6E8A-4147-A177-3AD203B41FA5}">
                      <a16:colId xmlns:a16="http://schemas.microsoft.com/office/drawing/2014/main" xmlns="" val="2713581853"/>
                    </a:ext>
                  </a:extLst>
                </a:gridCol>
                <a:gridCol w="592667">
                  <a:extLst>
                    <a:ext uri="{9D8B030D-6E8A-4147-A177-3AD203B41FA5}">
                      <a16:colId xmlns:a16="http://schemas.microsoft.com/office/drawing/2014/main" xmlns="" val="3628836379"/>
                    </a:ext>
                  </a:extLst>
                </a:gridCol>
              </a:tblGrid>
              <a:tr h="166234"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Book Antiqua" panose="02040602050305030304" pitchFamily="18" charset="0"/>
                        </a:rPr>
                        <a:t>Text 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Book Antiqua" panose="02040602050305030304" pitchFamily="18" charset="0"/>
                        </a:rPr>
                        <a:t>Text 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Book Antiqua" panose="02040602050305030304" pitchFamily="18" charset="0"/>
                        </a:rPr>
                        <a:t>Text 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="1" dirty="0">
                          <a:latin typeface="Book Antiqua" panose="02040602050305030304" pitchFamily="18" charset="0"/>
                        </a:rPr>
                        <a:t>Text 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60385143"/>
                  </a:ext>
                </a:extLst>
              </a:tr>
              <a:tr h="166234"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5929444"/>
                  </a:ext>
                </a:extLst>
              </a:tr>
              <a:tr h="166234">
                <a:tc>
                  <a:txBody>
                    <a:bodyPr/>
                    <a:lstStyle/>
                    <a:p>
                      <a:endParaRPr lang="en-US" sz="80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2056115"/>
                  </a:ext>
                </a:extLst>
              </a:tr>
              <a:tr h="166234">
                <a:tc>
                  <a:txBody>
                    <a:bodyPr/>
                    <a:lstStyle/>
                    <a:p>
                      <a:endParaRPr lang="en-US" sz="80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Book Antiqua" panose="02040602050305030304" pitchFamily="18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32898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1C7769-6846-7B4E-A04D-43A82E344CFB}"/>
              </a:ext>
            </a:extLst>
          </p:cNvPr>
          <p:cNvSpPr txBox="1"/>
          <p:nvPr/>
        </p:nvSpPr>
        <p:spPr>
          <a:xfrm>
            <a:off x="392853" y="2661920"/>
            <a:ext cx="11511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>
                <a:latin typeface="Book Antiqua" panose="02040602050305030304" pitchFamily="18" charset="0"/>
              </a:rPr>
              <a:t>Table 1 – Sample Table </a:t>
            </a:r>
          </a:p>
        </p:txBody>
      </p:sp>
    </p:spTree>
    <p:extLst>
      <p:ext uri="{BB962C8B-B14F-4D97-AF65-F5344CB8AC3E}">
        <p14:creationId xmlns:p14="http://schemas.microsoft.com/office/powerpoint/2010/main" val="228872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dirty="0"/>
              <a:t>I</a:t>
            </a:r>
            <a:r>
              <a:rPr lang="en-US" sz="1400" dirty="0">
                <a:latin typeface="Book Antiqua" panose="02040602050305030304" pitchFamily="18" charset="0"/>
              </a:rPr>
              <a:t>dentified gaps/ purpose &amp; significance/ Possible contribution to NWSDB 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Importance of the research</a:t>
            </a:r>
          </a:p>
        </p:txBody>
      </p:sp>
    </p:spTree>
    <p:extLst>
      <p:ext uri="{BB962C8B-B14F-4D97-AF65-F5344CB8AC3E}">
        <p14:creationId xmlns:p14="http://schemas.microsoft.com/office/powerpoint/2010/main" val="5975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Include Aim and Objectives of the study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1" y="0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Aim and Objectives</a:t>
            </a:r>
          </a:p>
        </p:txBody>
      </p:sp>
    </p:spTree>
    <p:extLst>
      <p:ext uri="{BB962C8B-B14F-4D97-AF65-F5344CB8AC3E}">
        <p14:creationId xmlns:p14="http://schemas.microsoft.com/office/powerpoint/2010/main" val="338737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600"/>
              </a:lnSpc>
            </a:pPr>
            <a:r>
              <a:rPr lang="en-US" sz="1400" dirty="0">
                <a:latin typeface="Book Antiqua" panose="02040602050305030304" pitchFamily="18" charset="0"/>
              </a:rPr>
              <a:t>You can summarize the approach, steps and the procedure following in the study</a:t>
            </a:r>
          </a:p>
          <a:p>
            <a:pPr>
              <a:lnSpc>
                <a:spcPts val="1600"/>
              </a:lnSpc>
            </a:pPr>
            <a:r>
              <a:rPr lang="en-US" sz="1400" dirty="0">
                <a:latin typeface="Book Antiqua" panose="02040602050305030304" pitchFamily="18" charset="0"/>
              </a:rPr>
              <a:t>A conceptual Model which includes independent and dependent variables or any theories used in the study can be added to describe the study approach.</a:t>
            </a:r>
          </a:p>
          <a:p>
            <a:pPr marL="0" indent="0">
              <a:lnSpc>
                <a:spcPts val="1600"/>
              </a:lnSpc>
              <a:buNone/>
            </a:pPr>
            <a:endParaRPr lang="en-US" sz="1400" dirty="0">
              <a:latin typeface="Book Antiqua" panose="0204060205030503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-3386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Methodology</a:t>
            </a:r>
          </a:p>
        </p:txBody>
      </p:sp>
    </p:spTree>
    <p:extLst>
      <p:ext uri="{BB962C8B-B14F-4D97-AF65-F5344CB8AC3E}">
        <p14:creationId xmlns:p14="http://schemas.microsoft.com/office/powerpoint/2010/main" val="567019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Mention the result obtained through the study and discuss related to hypothesis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Results and Discussion</a:t>
            </a:r>
          </a:p>
        </p:txBody>
      </p:sp>
    </p:spTree>
    <p:extLst>
      <p:ext uri="{BB962C8B-B14F-4D97-AF65-F5344CB8AC3E}">
        <p14:creationId xmlns:p14="http://schemas.microsoft.com/office/powerpoint/2010/main" val="186480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Conclusion with research outcome, applicability, need further studies in some areas, etc.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77400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5EAE1F9-BE7F-FE3E-DC3A-49653FFD7CBF}"/>
              </a:ext>
            </a:extLst>
          </p:cNvPr>
          <p:cNvSpPr>
            <a:spLocks noGrp="1" noChangeAspect="1"/>
          </p:cNvSpPr>
          <p:nvPr>
            <p:ph type="body" sz="quarter" idx="10"/>
          </p:nvPr>
        </p:nvSpPr>
        <p:spPr>
          <a:xfrm>
            <a:off x="196428" y="738293"/>
            <a:ext cx="8744372" cy="3664373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n-US" sz="1400" b="1" dirty="0">
                <a:latin typeface="Book Antiqua" panose="02040602050305030304" pitchFamily="18" charset="0"/>
              </a:rPr>
              <a:t>Citing References: </a:t>
            </a:r>
          </a:p>
          <a:p>
            <a:pPr>
              <a:lnSpc>
                <a:spcPts val="1400"/>
              </a:lnSpc>
            </a:pPr>
            <a:r>
              <a:rPr lang="en-US" sz="1400" dirty="0">
                <a:latin typeface="Book Antiqua" panose="02040602050305030304" pitchFamily="18" charset="0"/>
              </a:rPr>
              <a:t>Institute for Electrical and Electronics Engineers (IEEE) referencing style should be applied for all citations. IEEE style refer to the source with a number in a square bracket, e.g. [1], that will then correspond to the full citation in your reference list. The IEEE Editorial style manual for authors offers guidance and examples.</a:t>
            </a:r>
          </a:p>
          <a:p>
            <a:pPr lvl="1">
              <a:lnSpc>
                <a:spcPts val="1400"/>
              </a:lnSpc>
            </a:pPr>
            <a:r>
              <a:rPr lang="en-US" sz="1100" dirty="0">
                <a:latin typeface="Book Antiqua" panose="02040602050305030304" pitchFamily="18" charset="0"/>
              </a:rPr>
              <a:t>[1]. Ding, C.H., </a:t>
            </a:r>
            <a:r>
              <a:rPr lang="en-US" sz="1100" dirty="0" err="1">
                <a:latin typeface="Book Antiqua" panose="02040602050305030304" pitchFamily="18" charset="0"/>
              </a:rPr>
              <a:t>Dubchak</a:t>
            </a:r>
            <a:r>
              <a:rPr lang="en-US" sz="1100" dirty="0">
                <a:latin typeface="Book Antiqua" panose="02040602050305030304" pitchFamily="18" charset="0"/>
              </a:rPr>
              <a:t>, I. (2001). Multi-class Protein Fold Recognition using Support Vector Machines and Neural Networks. Bioinformatics 17(4), pp. 349–358.</a:t>
            </a:r>
          </a:p>
          <a:p>
            <a:pPr lvl="1">
              <a:lnSpc>
                <a:spcPts val="1400"/>
              </a:lnSpc>
            </a:pPr>
            <a:r>
              <a:rPr lang="en-US" sz="1100" dirty="0">
                <a:latin typeface="Book Antiqua" panose="02040602050305030304" pitchFamily="18" charset="0"/>
              </a:rPr>
              <a:t>[2]. Eisen, M.B., Spellman, P.T., Brown, P.O., Botstein, D. (1998). Cluster   Analysis and Display of Genome-wide Expression Patterns. Proceedings of        the National Academy of Sciences USA 95(25), pp. 14863–14868.</a:t>
            </a:r>
          </a:p>
          <a:p>
            <a:pPr marL="0" indent="0">
              <a:lnSpc>
                <a:spcPts val="1400"/>
              </a:lnSpc>
              <a:buNone/>
            </a:pPr>
            <a:r>
              <a:rPr lang="en-US" sz="1400" dirty="0">
                <a:latin typeface="Book Antiqua" panose="02040602050305030304" pitchFamily="18" charset="0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5F92495-A96F-3CB1-0B3F-465000C71DE4}"/>
              </a:ext>
            </a:extLst>
          </p:cNvPr>
          <p:cNvSpPr txBox="1"/>
          <p:nvPr/>
        </p:nvSpPr>
        <p:spPr>
          <a:xfrm>
            <a:off x="0" y="0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Book Antiqua" panose="02040602050305030304" pitchFamily="18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26793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689</TotalTime>
  <Words>292</Words>
  <Application>Microsoft Office PowerPoint</Application>
  <PresentationFormat>On-screen Show (16:9)</PresentationFormat>
  <Paragraphs>58</Paragraphs>
  <Slides>10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AGM</cp:lastModifiedBy>
  <cp:revision>106</cp:revision>
  <dcterms:created xsi:type="dcterms:W3CDTF">2022-10-17T06:48:36Z</dcterms:created>
  <dcterms:modified xsi:type="dcterms:W3CDTF">2025-07-10T13:15:21Z</dcterms:modified>
</cp:coreProperties>
</file>